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7AFFB9B-9FB8-469E-96F9-4D32314110B6}" type="datetimeFigureOut">
              <a:rPr lang="en-US" smtClean="0"/>
              <a:t>6/5/2020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815878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276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46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6/5/2020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266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F7F47CF-67C9-420C-80A5-E2069FF0C2DF}" type="datetimeFigureOut">
              <a:rPr lang="en-US" smtClean="0"/>
              <a:t>6/5/2020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826256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6/5/2020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889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6/5/2020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6238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6/5/2020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825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6/5/2020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971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C3BFE2-83B7-4B0A-B9D3-AB28331082B3}" type="datetimeFigureOut">
              <a:rPr lang="en-US" smtClean="0"/>
              <a:t>6/5/2020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829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2EF78E3-FDA3-4D28-AAA2-0B81F349A39D}" type="datetimeFigureOut">
              <a:rPr lang="en-US" smtClean="0"/>
              <a:t>6/5/2020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4076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35BB1C6-BF8F-4481-8AB2-603A1C8A906A}" type="datetimeFigureOut">
              <a:rPr lang="en-US" smtClean="0"/>
              <a:t>6/5/2020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041589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earnliveuk.com/careers/" TargetMode="External"/><Relationship Id="rId2" Type="http://schemas.openxmlformats.org/officeDocument/2006/relationships/hyperlink" Target="https://www.thenational.academ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learnliveuk.com/my-week-of-work-tuesday/" TargetMode="Externa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hyperlink" Target="https://learnliveuk.com/my-week-of-work-friday/" TargetMode="External"/><Relationship Id="rId5" Type="http://schemas.openxmlformats.org/officeDocument/2006/relationships/hyperlink" Target="https://learnliveuk.com/my-week-of-work-thursday/" TargetMode="External"/><Relationship Id="rId4" Type="http://schemas.openxmlformats.org/officeDocument/2006/relationships/hyperlink" Target="https://learnliveuk.com/my-week-of-work-wednesday/"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thenational.academ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areers@stmargaretsacadem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094" y="674887"/>
            <a:ext cx="10222615" cy="2766528"/>
          </a:xfrm>
        </p:spPr>
        <p:txBody>
          <a:bodyPr>
            <a:normAutofit/>
          </a:bodyPr>
          <a:lstStyle/>
          <a:p>
            <a:r>
              <a:rPr lang="en-GB" sz="6000" b="1" dirty="0" smtClean="0">
                <a:solidFill>
                  <a:srgbClr val="990000"/>
                </a:solidFill>
                <a:latin typeface="Calibri" panose="020F0502020204030204" pitchFamily="34" charset="0"/>
                <a:cs typeface="Calibri" panose="020F0502020204030204" pitchFamily="34" charset="0"/>
              </a:rPr>
              <a:t>My WEEK OF WORK</a:t>
            </a:r>
            <a:br>
              <a:rPr lang="en-GB" sz="6000" b="1" dirty="0" smtClean="0">
                <a:solidFill>
                  <a:srgbClr val="990000"/>
                </a:solidFill>
                <a:latin typeface="Calibri" panose="020F0502020204030204" pitchFamily="34" charset="0"/>
                <a:cs typeface="Calibri" panose="020F0502020204030204" pitchFamily="34" charset="0"/>
              </a:rPr>
            </a:br>
            <a:r>
              <a:rPr lang="en-GB" sz="6000" b="1" dirty="0" smtClean="0">
                <a:solidFill>
                  <a:srgbClr val="990000"/>
                </a:solidFill>
                <a:latin typeface="Calibri" panose="020F0502020204030204" pitchFamily="34" charset="0"/>
                <a:cs typeface="Calibri" panose="020F0502020204030204" pitchFamily="34" charset="0"/>
              </a:rPr>
              <a:t>8</a:t>
            </a:r>
            <a:r>
              <a:rPr lang="en-GB" sz="6000" b="1" baseline="30000" dirty="0" smtClean="0">
                <a:solidFill>
                  <a:srgbClr val="990000"/>
                </a:solidFill>
                <a:latin typeface="Calibri" panose="020F0502020204030204" pitchFamily="34" charset="0"/>
                <a:cs typeface="Calibri" panose="020F0502020204030204" pitchFamily="34" charset="0"/>
              </a:rPr>
              <a:t>th</a:t>
            </a:r>
            <a:r>
              <a:rPr lang="en-GB" sz="6000" b="1" dirty="0" smtClean="0">
                <a:solidFill>
                  <a:srgbClr val="990000"/>
                </a:solidFill>
                <a:latin typeface="Calibri" panose="020F0502020204030204" pitchFamily="34" charset="0"/>
                <a:cs typeface="Calibri" panose="020F0502020204030204" pitchFamily="34" charset="0"/>
              </a:rPr>
              <a:t> to 12</a:t>
            </a:r>
            <a:r>
              <a:rPr lang="en-GB" sz="6000" b="1" baseline="30000" dirty="0" smtClean="0">
                <a:solidFill>
                  <a:srgbClr val="990000"/>
                </a:solidFill>
                <a:latin typeface="Calibri" panose="020F0502020204030204" pitchFamily="34" charset="0"/>
                <a:cs typeface="Calibri" panose="020F0502020204030204" pitchFamily="34" charset="0"/>
              </a:rPr>
              <a:t>th</a:t>
            </a:r>
            <a:r>
              <a:rPr lang="en-GB" sz="6000" b="1" dirty="0" smtClean="0">
                <a:solidFill>
                  <a:srgbClr val="990000"/>
                </a:solidFill>
                <a:latin typeface="Calibri" panose="020F0502020204030204" pitchFamily="34" charset="0"/>
                <a:cs typeface="Calibri" panose="020F0502020204030204" pitchFamily="34" charset="0"/>
              </a:rPr>
              <a:t> June</a:t>
            </a:r>
            <a:endParaRPr lang="en-GB" sz="6000" b="1" dirty="0">
              <a:solidFill>
                <a:srgbClr val="990000"/>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949994" y="4461588"/>
            <a:ext cx="9919258" cy="550333"/>
          </a:xfrm>
        </p:spPr>
        <p:txBody>
          <a:bodyPr>
            <a:normAutofit fontScale="70000" lnSpcReduction="20000"/>
          </a:bodyPr>
          <a:lstStyle/>
          <a:p>
            <a:r>
              <a:rPr lang="en-GB" b="1" dirty="0" smtClean="0">
                <a:solidFill>
                  <a:srgbClr val="990000"/>
                </a:solidFill>
                <a:latin typeface="Calibri" panose="020F0502020204030204" pitchFamily="34" charset="0"/>
                <a:cs typeface="Calibri" panose="020F0502020204030204" pitchFamily="34" charset="0"/>
              </a:rPr>
              <a:t>Helping you make informed decisions about your </a:t>
            </a:r>
            <a:r>
              <a:rPr lang="en-GB" b="1" dirty="0" smtClean="0">
                <a:solidFill>
                  <a:srgbClr val="990000"/>
                </a:solidFill>
                <a:latin typeface="Calibri" panose="020F0502020204030204" pitchFamily="34" charset="0"/>
                <a:cs typeface="Calibri" panose="020F0502020204030204" pitchFamily="34" charset="0"/>
              </a:rPr>
              <a:t>future</a:t>
            </a:r>
          </a:p>
          <a:p>
            <a:r>
              <a:rPr lang="en-GB" b="1" dirty="0" smtClean="0">
                <a:solidFill>
                  <a:srgbClr val="990000"/>
                </a:solidFill>
                <a:latin typeface="Calibri" panose="020F0502020204030204" pitchFamily="34" charset="0"/>
                <a:cs typeface="Calibri" panose="020F0502020204030204" pitchFamily="34" charset="0"/>
              </a:rPr>
              <a:t>Year 9 to 13</a:t>
            </a:r>
            <a:endParaRPr lang="en-GB" b="1" dirty="0">
              <a:solidFill>
                <a:srgbClr val="990000"/>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0342" y="161500"/>
            <a:ext cx="1937176" cy="2350177"/>
          </a:xfrm>
          <a:prstGeom prst="rect">
            <a:avLst/>
          </a:prstGeom>
        </p:spPr>
      </p:pic>
    </p:spTree>
    <p:extLst>
      <p:ext uri="{BB962C8B-B14F-4D97-AF65-F5344CB8AC3E}">
        <p14:creationId xmlns:p14="http://schemas.microsoft.com/office/powerpoint/2010/main" val="357293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cap="none" dirty="0" smtClean="0">
                <a:solidFill>
                  <a:srgbClr val="990000"/>
                </a:solidFill>
                <a:latin typeface="Calibri" panose="020F0502020204030204" pitchFamily="34" charset="0"/>
                <a:cs typeface="Calibri" panose="020F0502020204030204" pitchFamily="34" charset="0"/>
              </a:rPr>
              <a:t>Introduction to the ‘Week of Work’</a:t>
            </a:r>
            <a:endParaRPr lang="en-GB" b="1" cap="none" dirty="0">
              <a:solidFill>
                <a:srgbClr val="99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cap="none" dirty="0" smtClean="0">
                <a:latin typeface="Calibri" panose="020F0502020204030204" pitchFamily="34" charset="0"/>
                <a:cs typeface="Calibri" panose="020F0502020204030204" pitchFamily="34" charset="0"/>
              </a:rPr>
              <a:t>You are about to start making serious decisions about your own future and it is important that you start thinking about the opportunities that are available to you.</a:t>
            </a:r>
          </a:p>
          <a:p>
            <a:r>
              <a:rPr lang="en-US" cap="none" dirty="0" smtClean="0">
                <a:latin typeface="Calibri" panose="020F0502020204030204" pitchFamily="34" charset="0"/>
                <a:cs typeface="Calibri" panose="020F0502020204030204" pitchFamily="34" charset="0"/>
              </a:rPr>
              <a:t>Every day this week, you </a:t>
            </a:r>
            <a:r>
              <a:rPr lang="en-US" cap="none" dirty="0" smtClean="0">
                <a:latin typeface="Calibri" panose="020F0502020204030204" pitchFamily="34" charset="0"/>
                <a:cs typeface="Calibri" panose="020F0502020204030204" pitchFamily="34" charset="0"/>
              </a:rPr>
              <a:t> have the opportunity to complete </a:t>
            </a:r>
            <a:r>
              <a:rPr lang="en-US" cap="none" dirty="0" smtClean="0">
                <a:latin typeface="Calibri" panose="020F0502020204030204" pitchFamily="34" charset="0"/>
                <a:cs typeface="Calibri" panose="020F0502020204030204" pitchFamily="34" charset="0"/>
              </a:rPr>
              <a:t>some career based tasks to help you make informed decisions about your future. You do not have to complete all sessions, but think about which sessions would be of most use to you.</a:t>
            </a:r>
          </a:p>
          <a:p>
            <a:r>
              <a:rPr lang="en-US" cap="none" dirty="0" smtClean="0">
                <a:latin typeface="Calibri" panose="020F0502020204030204" pitchFamily="34" charset="0"/>
                <a:cs typeface="Calibri" panose="020F0502020204030204" pitchFamily="34" charset="0"/>
              </a:rPr>
              <a:t>Every day </a:t>
            </a:r>
            <a:r>
              <a:rPr lang="en-US" cap="none" dirty="0" smtClean="0">
                <a:latin typeface="Calibri" panose="020F0502020204030204" pitchFamily="34" charset="0"/>
                <a:cs typeface="Calibri" panose="020F0502020204030204" pitchFamily="34" charset="0"/>
              </a:rPr>
              <a:t>this week there will be four lessons posted at </a:t>
            </a:r>
            <a:r>
              <a:rPr lang="en-GB" cap="none" dirty="0" smtClean="0">
                <a:latin typeface="Calibri" panose="020F0502020204030204" pitchFamily="34" charset="0"/>
                <a:cs typeface="Calibri" panose="020F0502020204030204" pitchFamily="34" charset="0"/>
                <a:hlinkClick r:id="rId2"/>
              </a:rPr>
              <a:t>https://www.thenational.academy/</a:t>
            </a:r>
            <a:r>
              <a:rPr lang="en-GB" cap="none" dirty="0" smtClean="0">
                <a:latin typeface="Calibri" panose="020F0502020204030204" pitchFamily="34" charset="0"/>
                <a:cs typeface="Calibri" panose="020F0502020204030204" pitchFamily="34" charset="0"/>
              </a:rPr>
              <a:t> for you to take part in and from Tuesday, there will be live webinars posted at </a:t>
            </a:r>
            <a:r>
              <a:rPr lang="en-GB" cap="none" dirty="0" smtClean="0">
                <a:latin typeface="Calibri" panose="020F0502020204030204" pitchFamily="34" charset="0"/>
                <a:cs typeface="Calibri" panose="020F0502020204030204" pitchFamily="34" charset="0"/>
                <a:hlinkClick r:id="rId3"/>
              </a:rPr>
              <a:t>https://learnliveuk.com/careers/</a:t>
            </a:r>
            <a:r>
              <a:rPr lang="en-GB" cap="none" dirty="0" smtClean="0">
                <a:latin typeface="Calibri" panose="020F0502020204030204" pitchFamily="34" charset="0"/>
                <a:cs typeface="Calibri" panose="020F0502020204030204" pitchFamily="34" charset="0"/>
              </a:rPr>
              <a:t> for you to take part </a:t>
            </a:r>
            <a:r>
              <a:rPr lang="en-GB" cap="none" dirty="0" smtClean="0">
                <a:latin typeface="Calibri" panose="020F0502020204030204" pitchFamily="34" charset="0"/>
                <a:cs typeface="Calibri" panose="020F0502020204030204" pitchFamily="34" charset="0"/>
              </a:rPr>
              <a:t>in.</a:t>
            </a:r>
            <a:endParaRPr lang="en-GB"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020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solidFill>
                  <a:srgbClr val="990000"/>
                </a:solidFill>
                <a:latin typeface="Calibri" panose="020F0502020204030204" pitchFamily="34" charset="0"/>
                <a:cs typeface="Calibri" panose="020F0502020204030204" pitchFamily="34" charset="0"/>
              </a:rPr>
              <a:t>What sessions are on offer?</a:t>
            </a:r>
            <a:endParaRPr lang="en-GB" cap="none" dirty="0">
              <a:solidFill>
                <a:srgbClr val="990000"/>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rotWithShape="1">
          <a:blip r:embed="rId2"/>
          <a:srcRect l="29351" t="19910" r="13624" b="42768"/>
          <a:stretch/>
        </p:blipFill>
        <p:spPr>
          <a:xfrm>
            <a:off x="1105931" y="1781962"/>
            <a:ext cx="7419703" cy="2730137"/>
          </a:xfrm>
          <a:prstGeom prst="rect">
            <a:avLst/>
          </a:prstGeom>
        </p:spPr>
      </p:pic>
      <p:sp>
        <p:nvSpPr>
          <p:cNvPr id="5" name="TextBox 4"/>
          <p:cNvSpPr txBox="1"/>
          <p:nvPr/>
        </p:nvSpPr>
        <p:spPr>
          <a:xfrm>
            <a:off x="8975477" y="2042909"/>
            <a:ext cx="2617952" cy="2246769"/>
          </a:xfrm>
          <a:prstGeom prst="rect">
            <a:avLst/>
          </a:prstGeom>
          <a:solidFill>
            <a:schemeClr val="bg1"/>
          </a:solidFill>
          <a:ln>
            <a:solidFill>
              <a:schemeClr val="tx1"/>
            </a:solidFill>
          </a:ln>
        </p:spPr>
        <p:txBody>
          <a:bodyPr wrap="square" rtlCol="0">
            <a:spAutoFit/>
          </a:bodyPr>
          <a:lstStyle/>
          <a:p>
            <a:r>
              <a:rPr lang="en-GB" sz="2000" dirty="0" smtClean="0">
                <a:latin typeface="Calibri" panose="020F0502020204030204" pitchFamily="34" charset="0"/>
                <a:cs typeface="Calibri" panose="020F0502020204030204" pitchFamily="34" charset="0"/>
              </a:rPr>
              <a:t>This is the timetable of activity sessions that are on offer. Don’t worry if you miss a session as they will be available after the allocated date.</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269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6302828" cy="1151965"/>
          </a:xfrm>
        </p:spPr>
        <p:txBody>
          <a:bodyPr>
            <a:normAutofit fontScale="90000"/>
          </a:bodyPr>
          <a:lstStyle/>
          <a:p>
            <a:r>
              <a:rPr lang="en-GB" b="1" cap="none" dirty="0" smtClean="0">
                <a:solidFill>
                  <a:srgbClr val="990000"/>
                </a:solidFill>
                <a:latin typeface="Calibri" panose="020F0502020204030204" pitchFamily="34" charset="0"/>
                <a:cs typeface="Calibri" panose="020F0502020204030204" pitchFamily="34" charset="0"/>
              </a:rPr>
              <a:t>What webinars are on offer?</a:t>
            </a:r>
            <a:endParaRPr lang="en-GB" b="1" cap="none" dirty="0">
              <a:solidFill>
                <a:srgbClr val="990000"/>
              </a:solidFill>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rotWithShape="1">
          <a:blip r:embed="rId2"/>
          <a:srcRect l="56860" t="15446" r="14225" b="11518"/>
          <a:stretch/>
        </p:blipFill>
        <p:spPr>
          <a:xfrm>
            <a:off x="8092499" y="571822"/>
            <a:ext cx="3762102" cy="5342709"/>
          </a:xfrm>
          <a:prstGeom prst="rect">
            <a:avLst/>
          </a:prstGeom>
        </p:spPr>
      </p:pic>
      <p:sp>
        <p:nvSpPr>
          <p:cNvPr id="4" name="TextBox 3"/>
          <p:cNvSpPr txBox="1"/>
          <p:nvPr/>
        </p:nvSpPr>
        <p:spPr>
          <a:xfrm>
            <a:off x="1271334" y="1997441"/>
            <a:ext cx="6387737" cy="3354765"/>
          </a:xfrm>
          <a:prstGeom prst="rect">
            <a:avLst/>
          </a:prstGeom>
          <a:solidFill>
            <a:schemeClr val="bg1"/>
          </a:solidFill>
          <a:ln>
            <a:solidFill>
              <a:schemeClr val="tx1"/>
            </a:solidFill>
          </a:ln>
        </p:spPr>
        <p:txBody>
          <a:bodyPr wrap="square" rtlCol="0">
            <a:spAutoFit/>
          </a:bodyPr>
          <a:lstStyle/>
          <a:p>
            <a:pPr algn="just"/>
            <a:r>
              <a:rPr lang="en-GB" sz="2000" dirty="0" smtClean="0">
                <a:latin typeface="Calibri" panose="020F0502020204030204" pitchFamily="34" charset="0"/>
                <a:cs typeface="Calibri" panose="020F0502020204030204" pitchFamily="34" charset="0"/>
              </a:rPr>
              <a:t>Throughout the week there will be a number of live online chats with employers.  You will be able to ask questions about their roles and the skills you need to get a job in their sector or sit and listen to what they  have to say.</a:t>
            </a:r>
          </a:p>
          <a:p>
            <a:pPr algn="just"/>
            <a:endParaRPr lang="en-GB" sz="2000" dirty="0">
              <a:latin typeface="Calibri" panose="020F0502020204030204" pitchFamily="34" charset="0"/>
              <a:cs typeface="Calibri" panose="020F0502020204030204" pitchFamily="34" charset="0"/>
            </a:endParaRPr>
          </a:p>
          <a:p>
            <a:pPr algn="just"/>
            <a:r>
              <a:rPr lang="en-GB" sz="2000" dirty="0" smtClean="0">
                <a:latin typeface="Calibri" panose="020F0502020204030204" pitchFamily="34" charset="0"/>
                <a:cs typeface="Calibri" panose="020F0502020204030204" pitchFamily="34" charset="0"/>
              </a:rPr>
              <a:t>As these are live events, make sure you register and attend the sessions that interest you! Here are the daily links:</a:t>
            </a:r>
          </a:p>
          <a:p>
            <a:pPr marL="285750" indent="-285750">
              <a:buFont typeface="Arial" panose="020B0604020202020204" pitchFamily="34" charset="0"/>
              <a:buChar char="•"/>
            </a:pPr>
            <a:r>
              <a:rPr lang="en-GB" b="1" dirty="0">
                <a:latin typeface="Calibri" panose="020F0502020204030204" pitchFamily="34" charset="0"/>
                <a:cs typeface="Calibri" panose="020F0502020204030204" pitchFamily="34" charset="0"/>
                <a:hlinkClick r:id="rId3"/>
              </a:rPr>
              <a:t>https://</a:t>
            </a:r>
            <a:r>
              <a:rPr lang="en-GB" b="1" dirty="0" smtClean="0">
                <a:latin typeface="Calibri" panose="020F0502020204030204" pitchFamily="34" charset="0"/>
                <a:cs typeface="Calibri" panose="020F0502020204030204" pitchFamily="34" charset="0"/>
                <a:hlinkClick r:id="rId3"/>
              </a:rPr>
              <a:t>learnliveuk.com/my-week-of-work-tuesday/</a:t>
            </a:r>
            <a:endParaRPr lang="en-GB" b="1"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b="1" dirty="0" smtClean="0">
                <a:latin typeface="Calibri" panose="020F0502020204030204" pitchFamily="34" charset="0"/>
                <a:cs typeface="Calibri" panose="020F0502020204030204" pitchFamily="34" charset="0"/>
                <a:hlinkClick r:id="rId4"/>
              </a:rPr>
              <a:t>https</a:t>
            </a:r>
            <a:r>
              <a:rPr lang="en-GB" b="1" dirty="0">
                <a:latin typeface="Calibri" panose="020F0502020204030204" pitchFamily="34" charset="0"/>
                <a:cs typeface="Calibri" panose="020F0502020204030204" pitchFamily="34" charset="0"/>
                <a:hlinkClick r:id="rId4"/>
              </a:rPr>
              <a:t>://</a:t>
            </a:r>
            <a:r>
              <a:rPr lang="en-GB" b="1" dirty="0" smtClean="0">
                <a:latin typeface="Calibri" panose="020F0502020204030204" pitchFamily="34" charset="0"/>
                <a:cs typeface="Calibri" panose="020F0502020204030204" pitchFamily="34" charset="0"/>
                <a:hlinkClick r:id="rId4"/>
              </a:rPr>
              <a:t>learnliveuk.com/my-week-of-work-wednesday/</a:t>
            </a:r>
            <a:endParaRPr lang="en-GB"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b="1" dirty="0" smtClean="0">
                <a:latin typeface="Calibri" panose="020F0502020204030204" pitchFamily="34" charset="0"/>
                <a:cs typeface="Calibri" panose="020F0502020204030204" pitchFamily="34" charset="0"/>
                <a:hlinkClick r:id="rId5"/>
              </a:rPr>
              <a:t>https</a:t>
            </a:r>
            <a:r>
              <a:rPr lang="en-GB" b="1" dirty="0">
                <a:latin typeface="Calibri" panose="020F0502020204030204" pitchFamily="34" charset="0"/>
                <a:cs typeface="Calibri" panose="020F0502020204030204" pitchFamily="34" charset="0"/>
                <a:hlinkClick r:id="rId5"/>
              </a:rPr>
              <a:t>://</a:t>
            </a:r>
            <a:r>
              <a:rPr lang="en-GB" b="1" dirty="0" smtClean="0">
                <a:latin typeface="Calibri" panose="020F0502020204030204" pitchFamily="34" charset="0"/>
                <a:cs typeface="Calibri" panose="020F0502020204030204" pitchFamily="34" charset="0"/>
                <a:hlinkClick r:id="rId5"/>
              </a:rPr>
              <a:t>learnliveuk.com/my-week-of-work-thursday/</a:t>
            </a:r>
            <a:endParaRPr lang="en-GB"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b="1" dirty="0" smtClean="0">
                <a:latin typeface="Calibri" panose="020F0502020204030204" pitchFamily="34" charset="0"/>
                <a:cs typeface="Calibri" panose="020F0502020204030204" pitchFamily="34" charset="0"/>
                <a:hlinkClick r:id="rId6"/>
              </a:rPr>
              <a:t>https</a:t>
            </a:r>
            <a:r>
              <a:rPr lang="en-GB" b="1" dirty="0">
                <a:latin typeface="Calibri" panose="020F0502020204030204" pitchFamily="34" charset="0"/>
                <a:cs typeface="Calibri" panose="020F0502020204030204" pitchFamily="34" charset="0"/>
                <a:hlinkClick r:id="rId6"/>
              </a:rPr>
              <a:t>://learnliveuk.com/my-week-of-work-friday</a:t>
            </a:r>
            <a:r>
              <a:rPr lang="en-GB" b="1" dirty="0" smtClean="0">
                <a:latin typeface="Calibri" panose="020F0502020204030204" pitchFamily="34" charset="0"/>
                <a:cs typeface="Calibri" panose="020F0502020204030204" pitchFamily="34" charset="0"/>
                <a:hlinkClick r:id="rId6"/>
              </a:rPr>
              <a:t>/</a:t>
            </a:r>
            <a:r>
              <a:rPr lang="en-GB" b="1" dirty="0" smtClean="0">
                <a:latin typeface="Calibri" panose="020F0502020204030204" pitchFamily="34" charset="0"/>
                <a:cs typeface="Calibri" panose="020F0502020204030204" pitchFamily="34" charset="0"/>
              </a:rPr>
              <a:t> </a:t>
            </a:r>
            <a:endParaRPr lang="en-GB"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430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solidFill>
                  <a:srgbClr val="990000"/>
                </a:solidFill>
                <a:latin typeface="Calibri" panose="020F0502020204030204" pitchFamily="34" charset="0"/>
                <a:cs typeface="Calibri" panose="020F0502020204030204" pitchFamily="34" charset="0"/>
              </a:rPr>
              <a:t>How to take part</a:t>
            </a:r>
            <a:endParaRPr lang="en-GB" b="1" cap="none" dirty="0">
              <a:solidFill>
                <a:srgbClr val="990000"/>
              </a:solidFill>
              <a:latin typeface="Calibri" panose="020F0502020204030204" pitchFamily="34" charset="0"/>
              <a:cs typeface="Calibri" panose="020F0502020204030204" pitchFamily="34" charset="0"/>
            </a:endParaRPr>
          </a:p>
        </p:txBody>
      </p:sp>
      <p:sp>
        <p:nvSpPr>
          <p:cNvPr id="4" name="Text Placeholder 3"/>
          <p:cNvSpPr>
            <a:spLocks noGrp="1"/>
          </p:cNvSpPr>
          <p:nvPr>
            <p:ph type="body" idx="1"/>
          </p:nvPr>
        </p:nvSpPr>
        <p:spPr>
          <a:xfrm>
            <a:off x="1204785" y="1956304"/>
            <a:ext cx="4856158" cy="679994"/>
          </a:xfrm>
        </p:spPr>
        <p:txBody>
          <a:bodyPr/>
          <a:lstStyle/>
          <a:p>
            <a:r>
              <a:rPr lang="en-GB" b="1" cap="none" dirty="0" smtClean="0">
                <a:latin typeface="Calibri" panose="020F0502020204030204" pitchFamily="34" charset="0"/>
                <a:cs typeface="Calibri" panose="020F0502020204030204" pitchFamily="34" charset="0"/>
              </a:rPr>
              <a:t>Oak National </a:t>
            </a:r>
            <a:r>
              <a:rPr lang="en-GB" b="1" cap="none" dirty="0">
                <a:latin typeface="Calibri" panose="020F0502020204030204" pitchFamily="34" charset="0"/>
                <a:cs typeface="Calibri" panose="020F0502020204030204" pitchFamily="34" charset="0"/>
              </a:rPr>
              <a:t>A</a:t>
            </a:r>
            <a:r>
              <a:rPr lang="en-GB" b="1" cap="none" dirty="0" smtClean="0">
                <a:latin typeface="Calibri" panose="020F0502020204030204" pitchFamily="34" charset="0"/>
                <a:cs typeface="Calibri" panose="020F0502020204030204" pitchFamily="34" charset="0"/>
              </a:rPr>
              <a:t>cademy </a:t>
            </a:r>
            <a:r>
              <a:rPr lang="en-GB" b="1" cap="none" dirty="0">
                <a:latin typeface="Calibri" panose="020F0502020204030204" pitchFamily="34" charset="0"/>
                <a:cs typeface="Calibri" panose="020F0502020204030204" pitchFamily="34" charset="0"/>
              </a:rPr>
              <a:t>S</a:t>
            </a:r>
            <a:r>
              <a:rPr lang="en-GB" b="1" cap="none" dirty="0" smtClean="0">
                <a:latin typeface="Calibri" panose="020F0502020204030204" pitchFamily="34" charset="0"/>
                <a:cs typeface="Calibri" panose="020F0502020204030204" pitchFamily="34" charset="0"/>
              </a:rPr>
              <a:t>essions</a:t>
            </a:r>
            <a:endParaRPr lang="en-GB" b="1" cap="none" dirty="0">
              <a:latin typeface="Calibri" panose="020F0502020204030204" pitchFamily="34" charset="0"/>
              <a:cs typeface="Calibri" panose="020F0502020204030204" pitchFamily="34" charset="0"/>
            </a:endParaRPr>
          </a:p>
        </p:txBody>
      </p:sp>
      <p:sp>
        <p:nvSpPr>
          <p:cNvPr id="3" name="Content Placeholder 2"/>
          <p:cNvSpPr>
            <a:spLocks noGrp="1"/>
          </p:cNvSpPr>
          <p:nvPr>
            <p:ph sz="half" idx="2"/>
          </p:nvPr>
        </p:nvSpPr>
        <p:spPr>
          <a:xfrm>
            <a:off x="339635" y="2861733"/>
            <a:ext cx="5434880" cy="2512852"/>
          </a:xfrm>
        </p:spPr>
        <p:txBody>
          <a:bodyPr/>
          <a:lstStyle/>
          <a:p>
            <a:pPr lvl="1"/>
            <a:r>
              <a:rPr lang="en-GB" sz="2000" cap="none" dirty="0" smtClean="0">
                <a:latin typeface="Calibri" panose="020F0502020204030204" pitchFamily="34" charset="0"/>
                <a:cs typeface="Calibri" panose="020F0502020204030204" pitchFamily="34" charset="0"/>
                <a:hlinkClick r:id="rId2"/>
              </a:rPr>
              <a:t>Just visit https</a:t>
            </a:r>
            <a:r>
              <a:rPr lang="en-GB" sz="2000" cap="none" dirty="0" smtClean="0">
                <a:latin typeface="Calibri" panose="020F0502020204030204" pitchFamily="34" charset="0"/>
                <a:cs typeface="Calibri" panose="020F0502020204030204" pitchFamily="34" charset="0"/>
                <a:hlinkClick r:id="rId2"/>
              </a:rPr>
              <a:t>://www.thenational.academy/</a:t>
            </a:r>
            <a:r>
              <a:rPr lang="en-GB" sz="2000" cap="none" dirty="0" smtClean="0">
                <a:latin typeface="Calibri" panose="020F0502020204030204" pitchFamily="34" charset="0"/>
                <a:cs typeface="Calibri" panose="020F0502020204030204" pitchFamily="34" charset="0"/>
              </a:rPr>
              <a:t> to find the lessons for the day</a:t>
            </a:r>
          </a:p>
          <a:p>
            <a:pPr lvl="1"/>
            <a:endParaRPr lang="en-GB" cap="none" dirty="0">
              <a:latin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p:txBody>
          <a:bodyPr/>
          <a:lstStyle/>
          <a:p>
            <a:r>
              <a:rPr lang="en-GB" b="1" cap="none" dirty="0" smtClean="0">
                <a:latin typeface="Calibri" panose="020F0502020204030204" pitchFamily="34" charset="0"/>
                <a:cs typeface="Calibri" panose="020F0502020204030204" pitchFamily="34" charset="0"/>
              </a:rPr>
              <a:t>For the Learn </a:t>
            </a:r>
            <a:r>
              <a:rPr lang="en-GB" b="1" cap="none" dirty="0">
                <a:latin typeface="Calibri" panose="020F0502020204030204" pitchFamily="34" charset="0"/>
                <a:cs typeface="Calibri" panose="020F0502020204030204" pitchFamily="34" charset="0"/>
              </a:rPr>
              <a:t>L</a:t>
            </a:r>
            <a:r>
              <a:rPr lang="en-GB" b="1" cap="none" dirty="0" smtClean="0">
                <a:latin typeface="Calibri" panose="020F0502020204030204" pitchFamily="34" charset="0"/>
                <a:cs typeface="Calibri" panose="020F0502020204030204" pitchFamily="34" charset="0"/>
              </a:rPr>
              <a:t>ive webinars</a:t>
            </a:r>
            <a:endParaRPr lang="en-GB" b="1" cap="none" dirty="0">
              <a:latin typeface="Calibri" panose="020F0502020204030204" pitchFamily="34" charset="0"/>
              <a:cs typeface="Calibri" panose="020F0502020204030204" pitchFamily="34" charset="0"/>
            </a:endParaRPr>
          </a:p>
        </p:txBody>
      </p:sp>
      <p:sp>
        <p:nvSpPr>
          <p:cNvPr id="6" name="Content Placeholder 5"/>
          <p:cNvSpPr>
            <a:spLocks noGrp="1"/>
          </p:cNvSpPr>
          <p:nvPr>
            <p:ph sz="quarter" idx="4"/>
          </p:nvPr>
        </p:nvSpPr>
        <p:spPr/>
        <p:txBody>
          <a:bodyPr/>
          <a:lstStyle/>
          <a:p>
            <a:r>
              <a:rPr lang="en-GB" cap="none" dirty="0">
                <a:latin typeface="Calibri" panose="020F0502020204030204" pitchFamily="34" charset="0"/>
                <a:cs typeface="Calibri" panose="020F0502020204030204" pitchFamily="34" charset="0"/>
              </a:rPr>
              <a:t>Y</a:t>
            </a:r>
            <a:r>
              <a:rPr lang="en-GB" cap="none" dirty="0" smtClean="0">
                <a:latin typeface="Calibri" panose="020F0502020204030204" pitchFamily="34" charset="0"/>
                <a:cs typeface="Calibri" panose="020F0502020204030204" pitchFamily="34" charset="0"/>
              </a:rPr>
              <a:t>ou need to register for free by using the links on the previous slide before joining the session</a:t>
            </a:r>
          </a:p>
          <a:p>
            <a:r>
              <a:rPr lang="en-GB" cap="none" dirty="0" smtClean="0">
                <a:latin typeface="Calibri" panose="020F0502020204030204" pitchFamily="34" charset="0"/>
                <a:cs typeface="Calibri" panose="020F0502020204030204" pitchFamily="34" charset="0"/>
              </a:rPr>
              <a:t>The sessions are live so, if you want to take part, you need to be available at the times mentioned on the last slide</a:t>
            </a:r>
            <a:endParaRPr lang="en-GB"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980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solidFill>
                  <a:srgbClr val="990000"/>
                </a:solidFill>
                <a:latin typeface="Calibri" panose="020F0502020204030204" pitchFamily="34" charset="0"/>
                <a:cs typeface="Calibri" panose="020F0502020204030204" pitchFamily="34" charset="0"/>
              </a:rPr>
              <a:t>What is expected from me?</a:t>
            </a:r>
            <a:endParaRPr lang="en-GB" b="1" cap="none" dirty="0">
              <a:solidFill>
                <a:srgbClr val="990000"/>
              </a:solidFill>
              <a:latin typeface="Calibri" panose="020F0502020204030204" pitchFamily="34" charset="0"/>
              <a:cs typeface="Calibri" panose="020F0502020204030204" pitchFamily="34" charset="0"/>
            </a:endParaRPr>
          </a:p>
        </p:txBody>
      </p:sp>
      <p:sp>
        <p:nvSpPr>
          <p:cNvPr id="7" name="Content Placeholder 6"/>
          <p:cNvSpPr>
            <a:spLocks noGrp="1"/>
          </p:cNvSpPr>
          <p:nvPr>
            <p:ph idx="1"/>
          </p:nvPr>
        </p:nvSpPr>
        <p:spPr/>
        <p:txBody>
          <a:bodyPr/>
          <a:lstStyle/>
          <a:p>
            <a:r>
              <a:rPr lang="en-GB" cap="none" dirty="0" smtClean="0">
                <a:latin typeface="Calibri" panose="020F0502020204030204" pitchFamily="34" charset="0"/>
                <a:cs typeface="Calibri" panose="020F0502020204030204" pitchFamily="34" charset="0"/>
              </a:rPr>
              <a:t>To take part!</a:t>
            </a:r>
          </a:p>
          <a:p>
            <a:r>
              <a:rPr lang="en-GB" cap="none" dirty="0" smtClean="0">
                <a:latin typeface="Calibri" panose="020F0502020204030204" pitchFamily="34" charset="0"/>
                <a:cs typeface="Calibri" panose="020F0502020204030204" pitchFamily="34" charset="0"/>
              </a:rPr>
              <a:t>To engage in the activities and learn something new about the world of work</a:t>
            </a:r>
          </a:p>
          <a:p>
            <a:r>
              <a:rPr lang="en-GB" cap="none" dirty="0" smtClean="0">
                <a:latin typeface="Calibri" panose="020F0502020204030204" pitchFamily="34" charset="0"/>
                <a:cs typeface="Calibri" panose="020F0502020204030204" pitchFamily="34" charset="0"/>
              </a:rPr>
              <a:t>To think about the skills that you will need to be successful after you have left school</a:t>
            </a:r>
          </a:p>
          <a:p>
            <a:r>
              <a:rPr lang="en-GB" cap="none" dirty="0" smtClean="0">
                <a:latin typeface="Calibri" panose="020F0502020204030204" pitchFamily="34" charset="0"/>
                <a:cs typeface="Calibri" panose="020F0502020204030204" pitchFamily="34" charset="0"/>
              </a:rPr>
              <a:t>Complete the evaluation at the end of the week</a:t>
            </a:r>
            <a:endParaRPr lang="en-GB"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98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cap="none" dirty="0" smtClean="0">
                <a:solidFill>
                  <a:srgbClr val="990000"/>
                </a:solidFill>
                <a:latin typeface="Calibri" panose="020F0502020204030204" pitchFamily="34" charset="0"/>
                <a:cs typeface="Calibri" panose="020F0502020204030204" pitchFamily="34" charset="0"/>
              </a:rPr>
              <a:t>Hope you enjoy the week at work!</a:t>
            </a:r>
            <a:endParaRPr lang="en-GB" b="1" cap="none" dirty="0">
              <a:solidFill>
                <a:srgbClr val="99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GB" cap="none" dirty="0" smtClean="0">
                <a:latin typeface="Calibri" panose="020F0502020204030204" pitchFamily="34" charset="0"/>
                <a:cs typeface="Calibri" panose="020F0502020204030204" pitchFamily="34" charset="0"/>
              </a:rPr>
              <a:t>It is important that you think about your future and </a:t>
            </a:r>
            <a:r>
              <a:rPr lang="en-GB" dirty="0" smtClean="0">
                <a:latin typeface="Calibri" panose="020F0502020204030204" pitchFamily="34" charset="0"/>
                <a:cs typeface="Calibri" panose="020F0502020204030204" pitchFamily="34" charset="0"/>
              </a:rPr>
              <a:t>we</a:t>
            </a:r>
            <a:r>
              <a:rPr lang="en-GB" cap="none" dirty="0" smtClean="0">
                <a:latin typeface="Calibri" panose="020F0502020204030204" pitchFamily="34" charset="0"/>
                <a:cs typeface="Calibri" panose="020F0502020204030204" pitchFamily="34" charset="0"/>
              </a:rPr>
              <a:t> </a:t>
            </a:r>
            <a:r>
              <a:rPr lang="en-GB" cap="none" dirty="0" smtClean="0">
                <a:latin typeface="Calibri" panose="020F0502020204030204" pitchFamily="34" charset="0"/>
                <a:cs typeface="Calibri" panose="020F0502020204030204" pitchFamily="34" charset="0"/>
              </a:rPr>
              <a:t>hope that this week will help you make some of the most important decisions of your life so far</a:t>
            </a:r>
            <a:r>
              <a:rPr lang="en-GB" cap="none" dirty="0" smtClean="0">
                <a:latin typeface="Calibri" panose="020F0502020204030204" pitchFamily="34" charset="0"/>
                <a:cs typeface="Calibri" panose="020F0502020204030204" pitchFamily="34" charset="0"/>
              </a:rPr>
              <a:t>.</a:t>
            </a:r>
          </a:p>
          <a:p>
            <a:endParaRPr lang="en-GB" dirty="0">
              <a:latin typeface="Calibri" panose="020F0502020204030204" pitchFamily="34" charset="0"/>
              <a:cs typeface="Calibri" panose="020F0502020204030204" pitchFamily="34" charset="0"/>
            </a:endParaRPr>
          </a:p>
          <a:p>
            <a:r>
              <a:rPr lang="en-GB" cap="none" dirty="0" smtClean="0">
                <a:latin typeface="Calibri" panose="020F0502020204030204" pitchFamily="34" charset="0"/>
                <a:cs typeface="Calibri" panose="020F0502020204030204" pitchFamily="34" charset="0"/>
              </a:rPr>
              <a:t>If you need to contact us email</a:t>
            </a:r>
          </a:p>
          <a:p>
            <a:pPr marL="0" indent="0">
              <a:buNone/>
            </a:pPr>
            <a:r>
              <a:rPr lang="en-GB" dirty="0" smtClean="0">
                <a:latin typeface="Calibri" panose="020F0502020204030204" pitchFamily="34" charset="0"/>
                <a:cs typeface="Calibri" panose="020F0502020204030204" pitchFamily="34" charset="0"/>
                <a:hlinkClick r:id="rId2"/>
              </a:rPr>
              <a:t>careers@stmargaretsacademy.com</a:t>
            </a:r>
            <a:endParaRPr lang="en-GB" dirty="0" smtClean="0">
              <a:latin typeface="Calibri" panose="020F0502020204030204" pitchFamily="34" charset="0"/>
              <a:cs typeface="Calibri" panose="020F0502020204030204" pitchFamily="34" charset="0"/>
            </a:endParaRPr>
          </a:p>
          <a:p>
            <a:pPr marL="0" indent="0">
              <a:buNone/>
            </a:pPr>
            <a:endParaRPr lang="en-GB" cap="none" dirty="0">
              <a:latin typeface="Calibri" panose="020F0502020204030204" pitchFamily="34" charset="0"/>
              <a:cs typeface="Calibri" panose="020F0502020204030204" pitchFamily="34" charset="0"/>
            </a:endParaRPr>
          </a:p>
          <a:p>
            <a:pPr marL="0" indent="0">
              <a:buNone/>
            </a:pPr>
            <a:r>
              <a:rPr lang="en-GB" dirty="0" smtClean="0">
                <a:latin typeface="Calibri" panose="020F0502020204030204" pitchFamily="34" charset="0"/>
                <a:cs typeface="Calibri" panose="020F0502020204030204" pitchFamily="34" charset="0"/>
              </a:rPr>
              <a:t>Mrs C Roberts</a:t>
            </a:r>
          </a:p>
          <a:p>
            <a:pPr marL="0" indent="0">
              <a:buNone/>
            </a:pPr>
            <a:r>
              <a:rPr lang="en-GB" cap="none" dirty="0" smtClean="0">
                <a:latin typeface="Calibri" panose="020F0502020204030204" pitchFamily="34" charset="0"/>
                <a:cs typeface="Calibri" panose="020F0502020204030204" pitchFamily="34" charset="0"/>
              </a:rPr>
              <a:t>Mrs M Torpey</a:t>
            </a:r>
          </a:p>
          <a:p>
            <a:pPr marL="0" indent="0">
              <a:buNone/>
            </a:pPr>
            <a:r>
              <a:rPr lang="en-GB" dirty="0" smtClean="0">
                <a:latin typeface="Calibri" panose="020F0502020204030204" pitchFamily="34" charset="0"/>
                <a:cs typeface="Calibri" panose="020F0502020204030204" pitchFamily="34" charset="0"/>
              </a:rPr>
              <a:t>Careers Team</a:t>
            </a:r>
            <a:endParaRPr lang="en-GB" cap="none"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79387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101</TotalTime>
  <Words>447</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Franklin Gothic Book</vt:lpstr>
      <vt:lpstr>Crop</vt:lpstr>
      <vt:lpstr>My WEEK OF WORK 8th to 12th June</vt:lpstr>
      <vt:lpstr>Introduction to the ‘Week of Work’</vt:lpstr>
      <vt:lpstr>What sessions are on offer?</vt:lpstr>
      <vt:lpstr>What webinars are on offer?</vt:lpstr>
      <vt:lpstr>How to take part</vt:lpstr>
      <vt:lpstr>What is expected from me?</vt:lpstr>
      <vt:lpstr>Hope you enjoy the week at work!</vt:lpstr>
    </vt:vector>
  </TitlesOfParts>
  <Company>Calderstones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 Week of Work</dc:title>
  <dc:creator>C Roberts</dc:creator>
  <cp:lastModifiedBy>Christine Roberts</cp:lastModifiedBy>
  <cp:revision>13</cp:revision>
  <dcterms:created xsi:type="dcterms:W3CDTF">2020-06-04T13:12:14Z</dcterms:created>
  <dcterms:modified xsi:type="dcterms:W3CDTF">2020-06-05T14:35:48Z</dcterms:modified>
</cp:coreProperties>
</file>